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58" r:id="rId4"/>
    <p:sldId id="259" r:id="rId5"/>
    <p:sldId id="260" r:id="rId6"/>
    <p:sldId id="261" r:id="rId7"/>
    <p:sldId id="262" r:id="rId8"/>
    <p:sldId id="271" r:id="rId9"/>
    <p:sldId id="263" r:id="rId10"/>
    <p:sldId id="264" r:id="rId11"/>
    <p:sldId id="265" r:id="rId12"/>
    <p:sldId id="266" r:id="rId13"/>
    <p:sldId id="267" r:id="rId14"/>
    <p:sldId id="270" r:id="rId15"/>
    <p:sldId id="272"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6" d="100"/>
          <a:sy n="76" d="100"/>
        </p:scale>
        <p:origin x="132" y="82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3/11/2016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tif"/></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smtClean="0"/>
              <a:t>Pixels</a:t>
            </a:r>
            <a:endParaRPr lang="en-US" sz="9600" dirty="0"/>
          </a:p>
        </p:txBody>
      </p:sp>
      <p:sp>
        <p:nvSpPr>
          <p:cNvPr id="3" name="Subtitle 2"/>
          <p:cNvSpPr>
            <a:spLocks noGrp="1"/>
          </p:cNvSpPr>
          <p:nvPr>
            <p:ph type="subTitle" idx="1"/>
          </p:nvPr>
        </p:nvSpPr>
        <p:spPr/>
        <p:txBody>
          <a:bodyPr>
            <a:normAutofit lnSpcReduction="10000"/>
          </a:bodyPr>
          <a:lstStyle/>
          <a:p>
            <a:r>
              <a:rPr lang="en-US" dirty="0" smtClean="0"/>
              <a:t>Iteration 2</a:t>
            </a:r>
          </a:p>
          <a:p>
            <a:r>
              <a:rPr lang="en-US" dirty="0" smtClean="0"/>
              <a:t>Leader: </a:t>
            </a:r>
            <a:r>
              <a:rPr lang="en-US" dirty="0"/>
              <a:t>Austin </a:t>
            </a:r>
            <a:r>
              <a:rPr lang="en-US" dirty="0" err="1"/>
              <a:t>Cullar</a:t>
            </a:r>
            <a:endParaRPr lang="en-US" dirty="0" smtClean="0"/>
          </a:p>
          <a:p>
            <a:r>
              <a:rPr lang="en-US" dirty="0"/>
              <a:t>Members: </a:t>
            </a:r>
            <a:r>
              <a:rPr lang="en-US" dirty="0" err="1"/>
              <a:t>Kem</a:t>
            </a:r>
            <a:r>
              <a:rPr lang="en-US" dirty="0"/>
              <a:t> Andrew</a:t>
            </a:r>
            <a:r>
              <a:rPr lang="en-US" dirty="0" smtClean="0"/>
              <a:t>, </a:t>
            </a:r>
            <a:r>
              <a:rPr lang="en-US" dirty="0"/>
              <a:t>Taylor Murphy</a:t>
            </a:r>
          </a:p>
          <a:p>
            <a:endParaRPr lang="en-US" dirty="0"/>
          </a:p>
        </p:txBody>
      </p:sp>
      <p:sp>
        <p:nvSpPr>
          <p:cNvPr id="4" name="Rectangle 3"/>
          <p:cNvSpPr/>
          <p:nvPr/>
        </p:nvSpPr>
        <p:spPr>
          <a:xfrm>
            <a:off x="5971607" y="3244334"/>
            <a:ext cx="248786" cy="369332"/>
          </a:xfrm>
          <a:prstGeom prst="rect">
            <a:avLst/>
          </a:prstGeom>
        </p:spPr>
        <p:txBody>
          <a:bodyPr wrap="none">
            <a:spAutoFit/>
          </a:bodyPr>
          <a:lstStyle/>
          <a:p>
            <a:r>
              <a:rPr lang="en-US" dirty="0"/>
              <a:t> </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5900" y="0"/>
            <a:ext cx="2590800" cy="2590800"/>
          </a:xfrm>
          <a:prstGeom prst="rect">
            <a:avLst/>
          </a:prstGeom>
        </p:spPr>
      </p:pic>
    </p:spTree>
    <p:extLst>
      <p:ext uri="{BB962C8B-B14F-4D97-AF65-F5344CB8AC3E}">
        <p14:creationId xmlns:p14="http://schemas.microsoft.com/office/powerpoint/2010/main" val="4113025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19237"/>
            <a:ext cx="8693131" cy="4373563"/>
          </a:xfrm>
        </p:spPr>
      </p:pic>
    </p:spTree>
    <p:extLst>
      <p:ext uri="{BB962C8B-B14F-4D97-AF65-F5344CB8AC3E}">
        <p14:creationId xmlns:p14="http://schemas.microsoft.com/office/powerpoint/2010/main" val="446388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 Work Accomplished</a:t>
            </a:r>
          </a:p>
        </p:txBody>
      </p:sp>
      <p:sp>
        <p:nvSpPr>
          <p:cNvPr id="3" name="Content Placeholder 2"/>
          <p:cNvSpPr>
            <a:spLocks noGrp="1"/>
          </p:cNvSpPr>
          <p:nvPr>
            <p:ph idx="1"/>
          </p:nvPr>
        </p:nvSpPr>
        <p:spPr/>
        <p:txBody>
          <a:bodyPr/>
          <a:lstStyle/>
          <a:p>
            <a:r>
              <a:rPr lang="en-US" sz="2800" dirty="0" smtClean="0"/>
              <a:t>Taylor:</a:t>
            </a:r>
            <a:r>
              <a:rPr lang="en-US" dirty="0" smtClean="0"/>
              <a:t> Videos, Functional Requirements, Non Functional Requirements, Analysis code</a:t>
            </a:r>
          </a:p>
          <a:p>
            <a:endParaRPr lang="en-US" dirty="0"/>
          </a:p>
          <a:p>
            <a:r>
              <a:rPr lang="en-US" sz="2800" dirty="0" err="1" smtClean="0"/>
              <a:t>Kem</a:t>
            </a:r>
            <a:r>
              <a:rPr lang="en-US" sz="2800" dirty="0" smtClean="0"/>
              <a:t>: </a:t>
            </a:r>
            <a:r>
              <a:rPr lang="en-US" dirty="0" smtClean="0"/>
              <a:t>Videos</a:t>
            </a:r>
            <a:r>
              <a:rPr lang="en-US" dirty="0"/>
              <a:t>, Sequence </a:t>
            </a:r>
            <a:r>
              <a:rPr lang="en-US" dirty="0" smtClean="0"/>
              <a:t>Diagrams, Domain Model, </a:t>
            </a:r>
            <a:r>
              <a:rPr lang="en-US" dirty="0"/>
              <a:t>Architectural </a:t>
            </a:r>
            <a:r>
              <a:rPr lang="en-US" dirty="0" smtClean="0"/>
              <a:t>Model, GUI Code</a:t>
            </a:r>
          </a:p>
          <a:p>
            <a:endParaRPr lang="en-US" dirty="0"/>
          </a:p>
          <a:p>
            <a:r>
              <a:rPr lang="en-US" sz="2800" dirty="0" smtClean="0"/>
              <a:t>Austin: </a:t>
            </a:r>
            <a:r>
              <a:rPr lang="en-US" dirty="0" smtClean="0"/>
              <a:t>Use Case Diagrams, Expanded Use Case, Analysis code</a:t>
            </a:r>
            <a:endParaRPr lang="en-US" sz="2800" dirty="0" smtClean="0"/>
          </a:p>
          <a:p>
            <a:endParaRPr lang="en-US" dirty="0"/>
          </a:p>
          <a:p>
            <a:endParaRPr lang="en-US" dirty="0"/>
          </a:p>
        </p:txBody>
      </p:sp>
    </p:spTree>
    <p:extLst>
      <p:ext uri="{BB962C8B-B14F-4D97-AF65-F5344CB8AC3E}">
        <p14:creationId xmlns:p14="http://schemas.microsoft.com/office/powerpoint/2010/main" val="20760519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Content Placeholder 2"/>
          <p:cNvSpPr>
            <a:spLocks noGrp="1"/>
          </p:cNvSpPr>
          <p:nvPr>
            <p:ph idx="1"/>
          </p:nvPr>
        </p:nvSpPr>
        <p:spPr>
          <a:xfrm>
            <a:off x="2589212" y="1574800"/>
            <a:ext cx="8915400" cy="4336422"/>
          </a:xfrm>
        </p:spPr>
        <p:txBody>
          <a:bodyPr>
            <a:normAutofit/>
          </a:bodyPr>
          <a:lstStyle/>
          <a:p>
            <a:r>
              <a:rPr lang="en-US" sz="2300" b="1" dirty="0" smtClean="0"/>
              <a:t>Primary Goals</a:t>
            </a:r>
          </a:p>
          <a:p>
            <a:pPr lvl="1"/>
            <a:r>
              <a:rPr lang="en-US" dirty="0" err="1" smtClean="0"/>
              <a:t>Thresholding</a:t>
            </a:r>
            <a:r>
              <a:rPr lang="en-US" dirty="0" smtClean="0"/>
              <a:t> adjustments</a:t>
            </a:r>
          </a:p>
          <a:p>
            <a:pPr lvl="1"/>
            <a:r>
              <a:rPr lang="en-US" dirty="0" smtClean="0"/>
              <a:t>Determining what type of graph the customer will need</a:t>
            </a:r>
          </a:p>
          <a:p>
            <a:pPr lvl="1"/>
            <a:r>
              <a:rPr lang="en-US" dirty="0" smtClean="0"/>
              <a:t>Creating functionality for storing and printing said graphs</a:t>
            </a:r>
          </a:p>
          <a:p>
            <a:pPr marL="457200" lvl="1" indent="0">
              <a:buNone/>
            </a:pPr>
            <a:endParaRPr lang="en-US" dirty="0" smtClean="0"/>
          </a:p>
          <a:p>
            <a:r>
              <a:rPr lang="en-US" sz="2400" b="1" dirty="0" smtClean="0"/>
              <a:t>Future Goals</a:t>
            </a:r>
          </a:p>
          <a:p>
            <a:pPr lvl="1"/>
            <a:r>
              <a:rPr lang="en-US" dirty="0"/>
              <a:t>Track the location of the drop as it falls from the injection needle, by following its shape changeable centroid.</a:t>
            </a:r>
            <a:endParaRPr lang="en-US" sz="2200" b="1" dirty="0"/>
          </a:p>
          <a:p>
            <a:pPr lvl="1"/>
            <a:r>
              <a:rPr lang="en-US" dirty="0"/>
              <a:t>Obtain drop volume based on its lateral size and kinematic quantities such </a:t>
            </a:r>
            <a:r>
              <a:rPr lang="en-US" dirty="0" smtClean="0"/>
              <a:t>as positon, velocity, acceleration.</a:t>
            </a:r>
            <a:endParaRPr lang="en-US" dirty="0"/>
          </a:p>
        </p:txBody>
      </p:sp>
    </p:spTree>
    <p:extLst>
      <p:ext uri="{BB962C8B-B14F-4D97-AF65-F5344CB8AC3E}">
        <p14:creationId xmlns:p14="http://schemas.microsoft.com/office/powerpoint/2010/main" val="1486814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Gui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371600"/>
            <a:ext cx="6271675" cy="524669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267" y="2282799"/>
            <a:ext cx="1724266" cy="3620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8846" y="3704393"/>
            <a:ext cx="1695687" cy="58110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6762" y="5345092"/>
            <a:ext cx="1695687" cy="514422"/>
          </a:xfrm>
          <a:prstGeom prst="rect">
            <a:avLst/>
          </a:prstGeom>
        </p:spPr>
      </p:pic>
    </p:spTree>
    <p:extLst>
      <p:ext uri="{BB962C8B-B14F-4D97-AF65-F5344CB8AC3E}">
        <p14:creationId xmlns:p14="http://schemas.microsoft.com/office/powerpoint/2010/main" val="999150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oftwareEngineering_GU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5599" y="438150"/>
            <a:ext cx="10103557" cy="5683250"/>
          </a:xfrm>
          <a:prstGeom prst="rect">
            <a:avLst/>
          </a:prstGeom>
        </p:spPr>
      </p:pic>
    </p:spTree>
    <p:extLst>
      <p:ext uri="{BB962C8B-B14F-4D97-AF65-F5344CB8AC3E}">
        <p14:creationId xmlns:p14="http://schemas.microsoft.com/office/powerpoint/2010/main" val="35735890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Conversion Threshold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408003"/>
            <a:ext cx="5458587" cy="157184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400" y="2979847"/>
            <a:ext cx="4061216" cy="30942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356" y="2979847"/>
            <a:ext cx="4033838" cy="3073400"/>
          </a:xfrm>
          <a:prstGeom prst="rect">
            <a:avLst/>
          </a:prstGeom>
        </p:spPr>
      </p:pic>
    </p:spTree>
    <p:extLst>
      <p:ext uri="{BB962C8B-B14F-4D97-AF65-F5344CB8AC3E}">
        <p14:creationId xmlns:p14="http://schemas.microsoft.com/office/powerpoint/2010/main" val="22365636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 Counting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795297"/>
            <a:ext cx="5408075" cy="3175968"/>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6567" y="1034691"/>
            <a:ext cx="3972479" cy="5144218"/>
          </a:xfrm>
          <a:prstGeom prst="rect">
            <a:avLst/>
          </a:prstGeom>
        </p:spPr>
      </p:pic>
    </p:spTree>
    <p:extLst>
      <p:ext uri="{BB962C8B-B14F-4D97-AF65-F5344CB8AC3E}">
        <p14:creationId xmlns:p14="http://schemas.microsoft.com/office/powerpoint/2010/main" val="17307117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de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11324" y="457200"/>
            <a:ext cx="10233645" cy="5194300"/>
          </a:xfrm>
        </p:spPr>
      </p:pic>
    </p:spTree>
    <p:extLst>
      <p:ext uri="{BB962C8B-B14F-4D97-AF65-F5344CB8AC3E}">
        <p14:creationId xmlns:p14="http://schemas.microsoft.com/office/powerpoint/2010/main" val="18086183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2589212" y="1409700"/>
            <a:ext cx="8915400" cy="4501522"/>
          </a:xfrm>
        </p:spPr>
        <p:txBody>
          <a:bodyPr/>
          <a:lstStyle/>
          <a:p>
            <a:r>
              <a:rPr lang="en-US" dirty="0" smtClean="0"/>
              <a:t>Our project takes a series of images from an experimental test and converts them to binary black and white images for analysis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Using the difference between each subsequent image our program will be able determine values i.e.(dispersant speed, drop volume) critical to learning how best to extract underground oils lock inside porous structures in the ground </a:t>
            </a:r>
          </a:p>
          <a:p>
            <a:endParaRPr lang="en-US" dirty="0"/>
          </a:p>
          <a:p>
            <a:endParaRPr lang="en-US" dirty="0" smtClean="0"/>
          </a:p>
          <a:p>
            <a:pPr marL="0"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819" y="2076148"/>
            <a:ext cx="3192462" cy="24323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631" y="2076149"/>
            <a:ext cx="3191670" cy="24317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6301" y="2076147"/>
            <a:ext cx="3191671" cy="2431749"/>
          </a:xfrm>
          <a:prstGeom prst="rect">
            <a:avLst/>
          </a:prstGeom>
        </p:spPr>
      </p:pic>
    </p:spTree>
    <p:extLst>
      <p:ext uri="{BB962C8B-B14F-4D97-AF65-F5344CB8AC3E}">
        <p14:creationId xmlns:p14="http://schemas.microsoft.com/office/powerpoint/2010/main" val="680673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a:t>
            </a:r>
            <a:endParaRPr lang="en-US" dirty="0"/>
          </a:p>
        </p:txBody>
      </p:sp>
      <p:sp>
        <p:nvSpPr>
          <p:cNvPr id="3" name="Content Placeholder 2"/>
          <p:cNvSpPr>
            <a:spLocks noGrp="1"/>
          </p:cNvSpPr>
          <p:nvPr>
            <p:ph idx="1"/>
          </p:nvPr>
        </p:nvSpPr>
        <p:spPr>
          <a:xfrm>
            <a:off x="2589212" y="1498600"/>
            <a:ext cx="8915400" cy="4412622"/>
          </a:xfrm>
        </p:spPr>
        <p:txBody>
          <a:bodyPr>
            <a:normAutofit lnSpcReduction="10000"/>
          </a:bodyPr>
          <a:lstStyle/>
          <a:p>
            <a:pPr>
              <a:lnSpc>
                <a:spcPct val="200000"/>
              </a:lnSpc>
              <a:spcBef>
                <a:spcPts val="0"/>
              </a:spcBef>
            </a:pPr>
            <a:r>
              <a:rPr lang="en-US" dirty="0"/>
              <a:t>R1: The system must convert a set of color images into binary images</a:t>
            </a:r>
          </a:p>
          <a:p>
            <a:pPr>
              <a:lnSpc>
                <a:spcPct val="200000"/>
              </a:lnSpc>
              <a:spcBef>
                <a:spcPts val="0"/>
              </a:spcBef>
            </a:pPr>
            <a:r>
              <a:rPr lang="en-US" dirty="0"/>
              <a:t>R2: The system must store and tag each new binary image for troubleshooting purposes</a:t>
            </a:r>
          </a:p>
          <a:p>
            <a:pPr>
              <a:lnSpc>
                <a:spcPct val="200000"/>
              </a:lnSpc>
              <a:spcBef>
                <a:spcPts val="0"/>
              </a:spcBef>
            </a:pPr>
            <a:r>
              <a:rPr lang="en-US" dirty="0"/>
              <a:t>R3: The system must count the up number of each pixel for each individual image and store the data for later use</a:t>
            </a:r>
          </a:p>
          <a:p>
            <a:pPr>
              <a:lnSpc>
                <a:spcPct val="200000"/>
              </a:lnSpc>
              <a:spcBef>
                <a:spcPts val="0"/>
              </a:spcBef>
            </a:pPr>
            <a:r>
              <a:rPr lang="en-US" dirty="0"/>
              <a:t>R4: The system must graph  the gathered data for user analysis</a:t>
            </a:r>
          </a:p>
          <a:p>
            <a:pPr>
              <a:lnSpc>
                <a:spcPct val="200000"/>
              </a:lnSpc>
              <a:spcBef>
                <a:spcPts val="0"/>
              </a:spcBef>
            </a:pPr>
            <a:r>
              <a:rPr lang="en-US" dirty="0"/>
              <a:t>R5: The system must allow for repeatability such that multiple sets of data can be processed in sequence without time consuming GUI </a:t>
            </a:r>
            <a:r>
              <a:rPr lang="en-US" dirty="0" smtClean="0"/>
              <a:t>navigation</a:t>
            </a:r>
            <a:endParaRPr lang="en-US" dirty="0"/>
          </a:p>
        </p:txBody>
      </p:sp>
    </p:spTree>
    <p:extLst>
      <p:ext uri="{BB962C8B-B14F-4D97-AF65-F5344CB8AC3E}">
        <p14:creationId xmlns:p14="http://schemas.microsoft.com/office/powerpoint/2010/main" val="2335343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Functional Requirements</a:t>
            </a:r>
            <a:endParaRPr lang="en-US" dirty="0"/>
          </a:p>
        </p:txBody>
      </p:sp>
      <p:sp>
        <p:nvSpPr>
          <p:cNvPr id="3" name="Content Placeholder 2"/>
          <p:cNvSpPr>
            <a:spLocks noGrp="1"/>
          </p:cNvSpPr>
          <p:nvPr>
            <p:ph idx="1"/>
          </p:nvPr>
        </p:nvSpPr>
        <p:spPr/>
        <p:txBody>
          <a:bodyPr/>
          <a:lstStyle/>
          <a:p>
            <a:r>
              <a:rPr lang="en-US" dirty="0"/>
              <a:t>R1: The system must be able to process many sets of images relevant to a specific surfactant or </a:t>
            </a:r>
            <a:r>
              <a:rPr lang="en-US" dirty="0" smtClean="0"/>
              <a:t>dispersant</a:t>
            </a:r>
          </a:p>
          <a:p>
            <a:endParaRPr lang="en-US" dirty="0" smtClean="0"/>
          </a:p>
          <a:p>
            <a:r>
              <a:rPr lang="en-US" dirty="0" smtClean="0"/>
              <a:t>R2</a:t>
            </a:r>
            <a:r>
              <a:rPr lang="en-US" dirty="0"/>
              <a:t>: The system must accurately convert color images to binary images such that the difference between flow and non flow areas are </a:t>
            </a:r>
            <a:r>
              <a:rPr lang="en-US" dirty="0" smtClean="0"/>
              <a:t>obvious</a:t>
            </a:r>
          </a:p>
          <a:p>
            <a:pPr marL="0" indent="0">
              <a:buNone/>
            </a:pPr>
            <a:r>
              <a:rPr lang="en-US" dirty="0" smtClean="0"/>
              <a:t> </a:t>
            </a:r>
            <a:endParaRPr lang="en-US" dirty="0"/>
          </a:p>
          <a:p>
            <a:r>
              <a:rPr lang="en-US" dirty="0" smtClean="0"/>
              <a:t>R3</a:t>
            </a:r>
            <a:r>
              <a:rPr lang="en-US" dirty="0"/>
              <a:t>: The system must be a self contained executable program that is well documented and intuitive enough for use by individuals without a Computer Science </a:t>
            </a:r>
            <a:r>
              <a:rPr lang="en-US" dirty="0" smtClean="0"/>
              <a:t>background</a:t>
            </a:r>
            <a:r>
              <a:rPr lang="en-US" dirty="0"/>
              <a:t/>
            </a:r>
            <a:br>
              <a:rPr lang="en-US" dirty="0"/>
            </a:br>
            <a:endParaRPr lang="en-US" dirty="0"/>
          </a:p>
        </p:txBody>
      </p:sp>
    </p:spTree>
    <p:extLst>
      <p:ext uri="{BB962C8B-B14F-4D97-AF65-F5344CB8AC3E}">
        <p14:creationId xmlns:p14="http://schemas.microsoft.com/office/powerpoint/2010/main" val="2133180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228" y="0"/>
            <a:ext cx="6290442" cy="1280890"/>
          </a:xfrm>
        </p:spPr>
        <p:txBody>
          <a:bodyPr/>
          <a:lstStyle/>
          <a:p>
            <a:pPr algn="ctr"/>
            <a:r>
              <a:rPr lang="en-US" dirty="0" smtClean="0"/>
              <a:t>Use Case Diagram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4075" y="599090"/>
            <a:ext cx="4558490" cy="6258910"/>
          </a:xfrm>
        </p:spPr>
      </p:pic>
      <p:cxnSp>
        <p:nvCxnSpPr>
          <p:cNvPr id="4" name="Straight Connector 3"/>
          <p:cNvCxnSpPr/>
          <p:nvPr/>
        </p:nvCxnSpPr>
        <p:spPr>
          <a:xfrm flipV="1">
            <a:off x="5003800" y="1384300"/>
            <a:ext cx="1473200" cy="1625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03800" y="3009900"/>
            <a:ext cx="1473200" cy="2463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003800" y="3009900"/>
            <a:ext cx="147320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94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256" y="434923"/>
            <a:ext cx="8911687" cy="1280890"/>
          </a:xfrm>
        </p:spPr>
        <p:txBody>
          <a:bodyPr/>
          <a:lstStyle/>
          <a:p>
            <a:pPr algn="ctr"/>
            <a:r>
              <a:rPr lang="en-US" dirty="0"/>
              <a:t>Expanded use case</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67065392"/>
              </p:ext>
            </p:extLst>
          </p:nvPr>
        </p:nvGraphicFramePr>
        <p:xfrm>
          <a:off x="731783" y="1276569"/>
          <a:ext cx="11272345" cy="4451132"/>
        </p:xfrm>
        <a:graphic>
          <a:graphicData uri="http://schemas.openxmlformats.org/drawingml/2006/table">
            <a:tbl>
              <a:tblPr firstRow="1" bandRow="1">
                <a:tableStyleId>{5C22544A-7EE6-4342-B048-85BDC9FD1C3A}</a:tableStyleId>
              </a:tblPr>
              <a:tblGrid>
                <a:gridCol w="4758751"/>
                <a:gridCol w="6513594"/>
              </a:tblGrid>
              <a:tr h="378572">
                <a:tc>
                  <a:txBody>
                    <a:bodyPr/>
                    <a:lstStyle/>
                    <a:p>
                      <a:r>
                        <a:rPr lang="en-US" dirty="0" smtClean="0"/>
                        <a:t>User</a:t>
                      </a:r>
                      <a:endParaRPr lang="en-US" dirty="0"/>
                    </a:p>
                  </a:txBody>
                  <a:tcPr/>
                </a:tc>
                <a:tc>
                  <a:txBody>
                    <a:bodyPr/>
                    <a:lstStyle/>
                    <a:p>
                      <a:r>
                        <a:rPr lang="en-US" dirty="0" smtClean="0"/>
                        <a:t>System</a:t>
                      </a:r>
                      <a:endParaRPr lang="en-US" dirty="0"/>
                    </a:p>
                  </a:txBody>
                  <a:tcPr/>
                </a:tc>
              </a:tr>
              <a:tr h="647907">
                <a:tc>
                  <a:txBody>
                    <a:bodyPr/>
                    <a:lstStyle/>
                    <a:p>
                      <a:r>
                        <a:rPr lang="en-US" dirty="0" smtClean="0"/>
                        <a:t>1. TUCBW User specifies file names</a:t>
                      </a:r>
                      <a:endParaRPr lang="en-US" dirty="0"/>
                    </a:p>
                  </a:txBody>
                  <a:tcPr/>
                </a:tc>
                <a:tc>
                  <a:txBody>
                    <a:bodyPr/>
                    <a:lstStyle/>
                    <a:p>
                      <a:r>
                        <a:rPr lang="en-US" dirty="0" smtClean="0"/>
                        <a:t>2. System saves</a:t>
                      </a:r>
                      <a:r>
                        <a:rPr lang="en-US" baseline="0" dirty="0" smtClean="0"/>
                        <a:t> folder names (‘image’ folder, and ‘result’ folder) for future data preservation.</a:t>
                      </a:r>
                      <a:endParaRPr lang="en-US" dirty="0"/>
                    </a:p>
                  </a:txBody>
                  <a:tcPr/>
                </a:tc>
              </a:tr>
              <a:tr h="925582">
                <a:tc>
                  <a:txBody>
                    <a:bodyPr/>
                    <a:lstStyle/>
                    <a:p>
                      <a:r>
                        <a:rPr lang="en-US" dirty="0" smtClean="0"/>
                        <a:t>3. User pressing ‘run’ on the GUI</a:t>
                      </a:r>
                      <a:endParaRPr lang="en-US" dirty="0"/>
                    </a:p>
                  </a:txBody>
                  <a:tcPr/>
                </a:tc>
                <a:tc>
                  <a:txBody>
                    <a:bodyPr/>
                    <a:lstStyle/>
                    <a:p>
                      <a:r>
                        <a:rPr lang="en-US" dirty="0" smtClean="0"/>
                        <a:t>4. System</a:t>
                      </a:r>
                      <a:r>
                        <a:rPr lang="en-US" baseline="0" dirty="0" smtClean="0"/>
                        <a:t> processes all images in the specified image folder, resulting in a list of binary images which will be saved in the ‘result’ folder the user previously specified. </a:t>
                      </a:r>
                      <a:endParaRPr lang="en-US" dirty="0"/>
                    </a:p>
                  </a:txBody>
                  <a:tcPr/>
                </a:tc>
              </a:tr>
              <a:tr h="925582">
                <a:tc>
                  <a:txBody>
                    <a:bodyPr/>
                    <a:lstStyle/>
                    <a:p>
                      <a:endParaRPr lang="en-US" dirty="0"/>
                    </a:p>
                  </a:txBody>
                  <a:tcPr/>
                </a:tc>
                <a:tc>
                  <a:txBody>
                    <a:bodyPr/>
                    <a:lstStyle/>
                    <a:p>
                      <a:r>
                        <a:rPr lang="en-US" dirty="0" smtClean="0"/>
                        <a:t>5. The</a:t>
                      </a:r>
                      <a:r>
                        <a:rPr lang="en-US" baseline="0" dirty="0" smtClean="0"/>
                        <a:t> resulting binary images are then processed to construct a table of data showing the amount of black and white pixels for each image.</a:t>
                      </a:r>
                      <a:endParaRPr lang="en-US" dirty="0"/>
                    </a:p>
                  </a:txBody>
                  <a:tcPr/>
                </a:tc>
              </a:tr>
              <a:tr h="647907">
                <a:tc>
                  <a:txBody>
                    <a:bodyPr/>
                    <a:lstStyle/>
                    <a:p>
                      <a:endParaRPr lang="en-US" dirty="0"/>
                    </a:p>
                  </a:txBody>
                  <a:tcPr/>
                </a:tc>
                <a:tc>
                  <a:txBody>
                    <a:bodyPr/>
                    <a:lstStyle/>
                    <a:p>
                      <a:r>
                        <a:rPr lang="en-US" dirty="0" smtClean="0"/>
                        <a:t>6. A graph is then created from the generated data, which will be displayed</a:t>
                      </a:r>
                      <a:r>
                        <a:rPr lang="en-US" baseline="0" dirty="0" smtClean="0"/>
                        <a:t> on the User’s screen.</a:t>
                      </a:r>
                      <a:endParaRPr lang="en-US" dirty="0"/>
                    </a:p>
                  </a:txBody>
                  <a:tcPr/>
                </a:tc>
              </a:tr>
              <a:tr h="925582">
                <a:tc>
                  <a:txBody>
                    <a:bodyPr/>
                    <a:lstStyle/>
                    <a:p>
                      <a:r>
                        <a:rPr lang="en-US" dirty="0" smtClean="0"/>
                        <a:t>7.</a:t>
                      </a:r>
                      <a:r>
                        <a:rPr lang="en-US" baseline="0" dirty="0" smtClean="0"/>
                        <a:t> TUCEW the user has the choice to save the graph and/or data, or print the graph/data. </a:t>
                      </a:r>
                      <a:endParaRPr lang="en-US" dirty="0"/>
                    </a:p>
                  </a:txBody>
                  <a:tcPr/>
                </a:tc>
                <a:tc>
                  <a:txBody>
                    <a:bodyPr/>
                    <a:lstStyle/>
                    <a:p>
                      <a:r>
                        <a:rPr lang="en-US" dirty="0" smtClean="0"/>
                        <a:t>8.</a:t>
                      </a:r>
                      <a:r>
                        <a:rPr lang="en-US" baseline="0" dirty="0" smtClean="0"/>
                        <a:t> Depending on what the user selects, the system will either create a file in which the graph/data will be saved, or printed</a:t>
                      </a:r>
                      <a:endParaRPr lang="en-US" dirty="0"/>
                    </a:p>
                  </a:txBody>
                  <a:tcPr/>
                </a:tc>
              </a:tr>
            </a:tbl>
          </a:graphicData>
        </a:graphic>
      </p:graphicFrame>
    </p:spTree>
    <p:extLst>
      <p:ext uri="{BB962C8B-B14F-4D97-AF65-F5344CB8AC3E}">
        <p14:creationId xmlns:p14="http://schemas.microsoft.com/office/powerpoint/2010/main" val="34783739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Diagrams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0320" y="1264554"/>
            <a:ext cx="7321580" cy="5574263"/>
          </a:xfrm>
        </p:spPr>
      </p:pic>
    </p:spTree>
    <p:extLst>
      <p:ext uri="{BB962C8B-B14F-4D97-AF65-F5344CB8AC3E}">
        <p14:creationId xmlns:p14="http://schemas.microsoft.com/office/powerpoint/2010/main" val="2337527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Diagrams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125" y="1264555"/>
            <a:ext cx="5375275" cy="5621581"/>
          </a:xfrm>
        </p:spPr>
      </p:pic>
    </p:spTree>
    <p:extLst>
      <p:ext uri="{BB962C8B-B14F-4D97-AF65-F5344CB8AC3E}">
        <p14:creationId xmlns:p14="http://schemas.microsoft.com/office/powerpoint/2010/main" val="571457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125" y="285544"/>
            <a:ext cx="8911687" cy="1280890"/>
          </a:xfrm>
        </p:spPr>
        <p:txBody>
          <a:bodyPr/>
          <a:lstStyle/>
          <a:p>
            <a:r>
              <a:rPr lang="en-US" dirty="0" smtClean="0"/>
              <a:t>Domain </a:t>
            </a:r>
            <a:r>
              <a:rPr lang="en-US" dirty="0"/>
              <a:t>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2508" y="519589"/>
            <a:ext cx="2352591" cy="5633561"/>
          </a:xfrm>
          <a:prstGeom prst="rect">
            <a:avLst/>
          </a:prstGeom>
        </p:spPr>
      </p:pic>
    </p:spTree>
    <p:extLst>
      <p:ext uri="{BB962C8B-B14F-4D97-AF65-F5344CB8AC3E}">
        <p14:creationId xmlns:p14="http://schemas.microsoft.com/office/powerpoint/2010/main" val="2249139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363</TotalTime>
  <Words>506</Words>
  <Application>Microsoft Office PowerPoint</Application>
  <PresentationFormat>Widescreen</PresentationFormat>
  <Paragraphs>62</Paragraphs>
  <Slides>17</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Wisp</vt:lpstr>
      <vt:lpstr>Pixels</vt:lpstr>
      <vt:lpstr>Summary</vt:lpstr>
      <vt:lpstr>Functional requirements</vt:lpstr>
      <vt:lpstr>Non Functional Requirements</vt:lpstr>
      <vt:lpstr>Use Case Diagram</vt:lpstr>
      <vt:lpstr>Expanded use case </vt:lpstr>
      <vt:lpstr>Sequence Diagrams</vt:lpstr>
      <vt:lpstr>Sequence Diagrams</vt:lpstr>
      <vt:lpstr>Domain Model</vt:lpstr>
      <vt:lpstr>Architectural Model</vt:lpstr>
      <vt:lpstr>Team Member Work Accomplished</vt:lpstr>
      <vt:lpstr>Schedule</vt:lpstr>
      <vt:lpstr>Gui</vt:lpstr>
      <vt:lpstr>PowerPoint Presentation</vt:lpstr>
      <vt:lpstr>Conversion Threshold</vt:lpstr>
      <vt:lpstr>Pixel Counting</vt:lpstr>
      <vt:lpstr>PowerPoint Presentation</vt:lpstr>
    </vt:vector>
  </TitlesOfParts>
  <Company>Midwestern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BO119LabStudent</dc:creator>
  <cp:lastModifiedBy>BO119LabStudent</cp:lastModifiedBy>
  <cp:revision>22</cp:revision>
  <dcterms:created xsi:type="dcterms:W3CDTF">2016-03-10T16:32:07Z</dcterms:created>
  <dcterms:modified xsi:type="dcterms:W3CDTF">2016-03-11T17:44:10Z</dcterms:modified>
</cp:coreProperties>
</file>